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89" r:id="rId7"/>
    <p:sldId id="290" r:id="rId8"/>
    <p:sldId id="291" r:id="rId9"/>
    <p:sldId id="29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775"/>
  </p:normalViewPr>
  <p:slideViewPr>
    <p:cSldViewPr snapToGrid="0" snapToObjects="1">
      <p:cViewPr>
        <p:scale>
          <a:sx n="44" d="100"/>
          <a:sy n="44" d="100"/>
        </p:scale>
        <p:origin x="188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320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7871" y="1852810"/>
            <a:ext cx="11609058" cy="3302001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41897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 b="1" spc="-38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572574"/>
            <a:ext cx="11607800" cy="563740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sz="2304" b="1"/>
            </a:lvl1pPr>
          </a:lstStyle>
          <a:p>
            <a:r>
              <a:t>Attribution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>
            <a:spLocks noGrp="1"/>
          </p:cNvSpPr>
          <p:nvPr>
            <p:ph type="pic" sz="quarter" idx="21"/>
          </p:nvPr>
        </p:nvSpPr>
        <p:spPr>
          <a:xfrm>
            <a:off x="6545374" y="5099050"/>
            <a:ext cx="5952902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824910546_2681x1332.jpg"/>
          <p:cNvSpPr>
            <a:spLocks noGrp="1"/>
          </p:cNvSpPr>
          <p:nvPr>
            <p:ph type="pic" idx="22"/>
          </p:nvPr>
        </p:nvSpPr>
        <p:spPr>
          <a:xfrm>
            <a:off x="-5214707" y="647700"/>
            <a:ext cx="16967201" cy="84298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5395635_960x639.jpg"/>
          <p:cNvSpPr>
            <a:spLocks noGrp="1"/>
          </p:cNvSpPr>
          <p:nvPr>
            <p:ph type="pic" sz="quarter" idx="23"/>
          </p:nvPr>
        </p:nvSpPr>
        <p:spPr>
          <a:xfrm>
            <a:off x="6553200" y="698500"/>
            <a:ext cx="5956300" cy="39646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824550" y="-232551"/>
            <a:ext cx="15056595" cy="100496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632087"/>
            <a:ext cx="11607801" cy="461061"/>
          </a:xfrm>
          <a:prstGeom prst="rect">
            <a:avLst/>
          </a:prstGeom>
        </p:spPr>
        <p:txBody>
          <a:bodyPr anchor="b"/>
          <a:lstStyle>
            <a:lvl1pPr marL="0" indent="0" defTabSz="563540">
              <a:lnSpc>
                <a:spcPct val="100000"/>
              </a:lnSpc>
              <a:spcBef>
                <a:spcPts val="0"/>
              </a:spcBef>
              <a:buSzTx/>
              <a:buNone/>
              <a:defRPr sz="2300" b="1"/>
            </a:lvl1pPr>
            <a:lvl2pPr marL="673100" indent="-292100" defTabSz="563540">
              <a:lnSpc>
                <a:spcPct val="100000"/>
              </a:lnSpc>
              <a:spcBef>
                <a:spcPts val="0"/>
              </a:spcBef>
              <a:defRPr sz="2300" b="1"/>
            </a:lvl2pPr>
            <a:lvl3pPr marL="1054100" indent="-292100" defTabSz="563540">
              <a:lnSpc>
                <a:spcPct val="100000"/>
              </a:lnSpc>
              <a:spcBef>
                <a:spcPts val="0"/>
              </a:spcBef>
              <a:defRPr sz="2300" b="1"/>
            </a:lvl3pPr>
            <a:lvl4pPr marL="1435100" indent="-292100" defTabSz="563540">
              <a:lnSpc>
                <a:spcPct val="100000"/>
              </a:lnSpc>
              <a:spcBef>
                <a:spcPts val="0"/>
              </a:spcBef>
              <a:defRPr sz="2300" b="1"/>
            </a:lvl4pPr>
            <a:lvl5pPr marL="1816100" indent="-292100" defTabSz="563540">
              <a:lnSpc>
                <a:spcPct val="100000"/>
              </a:lnSpc>
              <a:spcBef>
                <a:spcPts val="0"/>
              </a:spcBef>
              <a:defRPr sz="23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0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97871" y="1852809"/>
            <a:ext cx="11609059" cy="3302003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Presentation Title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5105400"/>
            <a:ext cx="11607800" cy="1441898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Presentation Subtitle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201"/>
            <a:ext cx="297892" cy="28747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Image"/>
          <p:cNvSpPr>
            <a:spLocks noGrp="1"/>
          </p:cNvSpPr>
          <p:nvPr>
            <p:ph type="pic" idx="21"/>
          </p:nvPr>
        </p:nvSpPr>
        <p:spPr>
          <a:xfrm>
            <a:off x="5245100" y="673100"/>
            <a:ext cx="8382202" cy="83885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 numCol="2" spcCol="589358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79800"/>
            <a:ext cx="5105400" cy="55880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824910546_2681x1332.jpg"/>
          <p:cNvSpPr>
            <a:spLocks noGrp="1"/>
          </p:cNvSpPr>
          <p:nvPr>
            <p:ph type="pic" idx="22"/>
          </p:nvPr>
        </p:nvSpPr>
        <p:spPr>
          <a:xfrm>
            <a:off x="825500" y="647700"/>
            <a:ext cx="16967200" cy="84298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6892"/>
            <a:ext cx="11607800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矩形 2"/>
          <p:cNvSpPr txBox="1"/>
          <p:nvPr/>
        </p:nvSpPr>
        <p:spPr>
          <a:xfrm>
            <a:off x="1467388" y="3952572"/>
            <a:ext cx="9507412" cy="10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l" defTabSz="584200">
              <a:lnSpc>
                <a:spcPct val="120000"/>
              </a:lnSpc>
              <a:defRPr sz="5500" b="1" spc="45"/>
            </a:lvl1pPr>
          </a:lstStyle>
          <a:p>
            <a:r>
              <a:t>傅立叶变换光谱测量技术</a:t>
            </a:r>
          </a:p>
        </p:txBody>
      </p:sp>
      <p:sp>
        <p:nvSpPr>
          <p:cNvPr id="162" name="基于Matlab的仿真实验"/>
          <p:cNvSpPr txBox="1"/>
          <p:nvPr/>
        </p:nvSpPr>
        <p:spPr>
          <a:xfrm>
            <a:off x="1511191" y="4971424"/>
            <a:ext cx="30019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7022">
              <a:defRPr sz="2200" b="1">
                <a:solidFill>
                  <a:srgbClr val="E3E3E3"/>
                </a:solidFill>
              </a:defRPr>
            </a:lvl1pPr>
          </a:lstStyle>
          <a:p>
            <a:r>
              <a:t>基于Python的仿真实验</a:t>
            </a:r>
          </a:p>
        </p:txBody>
      </p:sp>
      <p:sp>
        <p:nvSpPr>
          <p:cNvPr id="163" name="刘祥东   黄润华"/>
          <p:cNvSpPr txBox="1"/>
          <p:nvPr/>
        </p:nvSpPr>
        <p:spPr>
          <a:xfrm>
            <a:off x="1473200" y="7127553"/>
            <a:ext cx="28031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indent="0" algn="l">
              <a:lnSpc>
                <a:spcPct val="90000"/>
              </a:lnSpc>
              <a:spcBef>
                <a:spcPts val="3200"/>
              </a:spcBef>
              <a:defRPr sz="2700" b="1"/>
            </a:pPr>
            <a:r>
              <a:t>黄润华   杨超</a:t>
            </a:r>
          </a:p>
        </p:txBody>
      </p:sp>
      <p:sp>
        <p:nvSpPr>
          <p:cNvPr id="164" name="文本框 1"/>
          <p:cNvSpPr txBox="1"/>
          <p:nvPr/>
        </p:nvSpPr>
        <p:spPr>
          <a:xfrm>
            <a:off x="1473200" y="1591313"/>
            <a:ext cx="226942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2400" b="1">
                <a:solidFill>
                  <a:srgbClr val="A9A9A9"/>
                </a:solidFill>
              </a:defRPr>
            </a:lvl1pPr>
          </a:lstStyle>
          <a:p>
            <a:r>
              <a:t>#OUC2021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实验内容</a:t>
            </a:r>
          </a:p>
        </p:txBody>
      </p:sp>
      <p:sp>
        <p:nvSpPr>
          <p:cNvPr id="242" name="1. 仿真对干涉图补零后的傅里叶变换光谱测量曲线，观察其变化。"/>
          <p:cNvSpPr txBox="1"/>
          <p:nvPr/>
        </p:nvSpPr>
        <p:spPr>
          <a:xfrm>
            <a:off x="1317210" y="2308650"/>
            <a:ext cx="9124086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defRPr sz="3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1. 仿真对干涉图补零后的傅里叶变换光谱测量曲线，观察其变化。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697183" y="796391"/>
            <a:ext cx="863475" cy="863475"/>
            <a:chOff x="0" y="0"/>
            <a:chExt cx="863474" cy="863474"/>
          </a:xfrm>
        </p:grpSpPr>
        <p:sp>
          <p:nvSpPr>
            <p:cNvPr id="243" name="Circle"/>
            <p:cNvSpPr/>
            <p:nvPr/>
          </p:nvSpPr>
          <p:spPr>
            <a:xfrm>
              <a:off x="-1" y="-1"/>
              <a:ext cx="863476" cy="863475"/>
            </a:xfrm>
            <a:prstGeom prst="ellipse">
              <a:avLst/>
            </a:prstGeom>
            <a:solidFill>
              <a:schemeClr val="accent1">
                <a:hueOff val="117695"/>
                <a:lumOff val="-113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4" name="01"/>
            <p:cNvSpPr txBox="1"/>
            <p:nvPr/>
          </p:nvSpPr>
          <p:spPr>
            <a:xfrm>
              <a:off x="126452" y="207371"/>
              <a:ext cx="610567" cy="448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3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02</a:t>
              </a:r>
            </a:p>
          </p:txBody>
        </p:sp>
      </p:grpSp>
      <p:sp>
        <p:nvSpPr>
          <p:cNvPr id="246" name="2. 仿真对干涉图加窗函数并补零后的傅立叶变换光谱测量曲线，观察其变化。(以632.8mm 的HeNe 激光为例，光程差采祥间隔 632.8/8nm）"/>
          <p:cNvSpPr txBox="1"/>
          <p:nvPr/>
        </p:nvSpPr>
        <p:spPr>
          <a:xfrm>
            <a:off x="1317210" y="3781515"/>
            <a:ext cx="9124086" cy="1865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2. 仿真对干涉图加窗函数并补零后的傅立叶变换光谱测量曲线，观察其变化。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(</a:t>
            </a:r>
            <a:r>
              <a:t>以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632.8mm </a:t>
            </a:r>
            <a:r>
              <a:t>的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HeNe </a:t>
            </a:r>
            <a:r>
              <a:t>激光为例，光程差采祥间隔</a:t>
            </a:r>
            <a:r>
              <a:rPr>
                <a:latin typeface="+mn-lt"/>
                <a:ea typeface="+mn-ea"/>
                <a:cs typeface="+mn-cs"/>
                <a:sym typeface="Helvetica Neue"/>
              </a:rPr>
              <a:t> 632.8/8nm</a:t>
            </a:r>
            <a:r>
              <a:t>）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参数设定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幅值：相同或不同"/>
              <p:cNvSpPr txBox="1"/>
              <p:nvPr/>
            </p:nvSpPr>
            <p:spPr>
              <a:xfrm>
                <a:off x="1272686" y="2583776"/>
                <a:ext cx="4791826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中心波长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100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：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632.8</m:t>
                    </m:r>
                    <m:r>
                      <a:rPr sz="4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49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2583776"/>
                <a:ext cx="4791826" cy="744965"/>
              </a:xfrm>
              <a:prstGeom prst="rect">
                <a:avLst/>
              </a:prstGeom>
              <a:blipFill>
                <a:blip r:embed="rId2"/>
                <a:stretch>
                  <a:fillRect l="-4233" r="-8995" b="-216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2" name="Group"/>
          <p:cNvGrpSpPr/>
          <p:nvPr/>
        </p:nvGrpSpPr>
        <p:grpSpPr>
          <a:xfrm>
            <a:off x="698498" y="800100"/>
            <a:ext cx="863604" cy="863602"/>
            <a:chOff x="0" y="0"/>
            <a:chExt cx="863602" cy="863601"/>
          </a:xfrm>
        </p:grpSpPr>
        <p:sp>
          <p:nvSpPr>
            <p:cNvPr id="250" name="Circle"/>
            <p:cNvSpPr/>
            <p:nvPr/>
          </p:nvSpPr>
          <p:spPr>
            <a:xfrm>
              <a:off x="-1" y="0"/>
              <a:ext cx="863604" cy="863602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1" name="03"/>
            <p:cNvSpPr txBox="1"/>
            <p:nvPr/>
          </p:nvSpPr>
          <p:spPr>
            <a:xfrm>
              <a:off x="126471" y="201270"/>
              <a:ext cx="610659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03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参数设定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幅值：相同或不同"/>
              <p:cNvSpPr txBox="1"/>
              <p:nvPr/>
            </p:nvSpPr>
            <p:spPr>
              <a:xfrm>
                <a:off x="1272686" y="2583776"/>
                <a:ext cx="4791826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>
                    <a:solidFill>
                      <a:srgbClr val="6C6C6C"/>
                    </a:solidFill>
                  </a:defRPr>
                </a:pPr>
                <a:r>
                  <a:t>中心波长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100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：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632.8</m:t>
                    </m:r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55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2583776"/>
                <a:ext cx="4791826" cy="744965"/>
              </a:xfrm>
              <a:prstGeom prst="rect">
                <a:avLst/>
              </a:prstGeom>
              <a:blipFill>
                <a:blip r:embed="rId2"/>
                <a:stretch>
                  <a:fillRect l="-4233" r="-8995" b="-216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8" name="Group"/>
          <p:cNvGrpSpPr/>
          <p:nvPr/>
        </p:nvGrpSpPr>
        <p:grpSpPr>
          <a:xfrm>
            <a:off x="698498" y="800100"/>
            <a:ext cx="863604" cy="863602"/>
            <a:chOff x="0" y="0"/>
            <a:chExt cx="863602" cy="863601"/>
          </a:xfrm>
        </p:grpSpPr>
        <p:sp>
          <p:nvSpPr>
            <p:cNvPr id="256" name="Circle"/>
            <p:cNvSpPr/>
            <p:nvPr/>
          </p:nvSpPr>
          <p:spPr>
            <a:xfrm>
              <a:off x="-1" y="0"/>
              <a:ext cx="863604" cy="863602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7" name="03"/>
            <p:cNvSpPr txBox="1"/>
            <p:nvPr/>
          </p:nvSpPr>
          <p:spPr>
            <a:xfrm>
              <a:off x="126471" y="201270"/>
              <a:ext cx="610659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9" name="幅值：相同或不同"/>
              <p:cNvSpPr txBox="1"/>
              <p:nvPr/>
            </p:nvSpPr>
            <p:spPr>
              <a:xfrm>
                <a:off x="1272686" y="3382449"/>
                <a:ext cx="10962320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采样距离</a:t>
                </a:r>
                <a14:m>
                  <m:oMath xmlns:m="http://schemas.openxmlformats.org/officeDocument/2006/math">
                    <m:r>
                      <a:rPr sz="3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t>：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sz="41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1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sz="41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×79.1×</m:t>
                    </m:r>
                    <m:sSup>
                      <m:sSupPr>
                        <m:ctrlPr>
                          <a:rPr sz="41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41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r>
                  <a:t>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100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×79.1×</m:t>
                    </m:r>
                    <m:sSup>
                      <m:sSupPr>
                        <m:ctrlP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259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3382449"/>
                <a:ext cx="10962320" cy="744965"/>
              </a:xfrm>
              <a:prstGeom prst="rect">
                <a:avLst/>
              </a:prstGeom>
              <a:blipFill>
                <a:blip r:embed="rId3"/>
                <a:stretch>
                  <a:fillRect l="-1852" t="-1695" b="-237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参数设定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幅值：相同或不同"/>
              <p:cNvSpPr txBox="1"/>
              <p:nvPr/>
            </p:nvSpPr>
            <p:spPr>
              <a:xfrm>
                <a:off x="1272686" y="2583776"/>
                <a:ext cx="4791826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>
                    <a:solidFill>
                      <a:srgbClr val="6C6C6C"/>
                    </a:solidFill>
                  </a:defRPr>
                </a:pPr>
                <a:r>
                  <a:t>中心波长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100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：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632.8</m:t>
                    </m:r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62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2583776"/>
                <a:ext cx="4791826" cy="744965"/>
              </a:xfrm>
              <a:prstGeom prst="rect">
                <a:avLst/>
              </a:prstGeom>
              <a:blipFill>
                <a:blip r:embed="rId2"/>
                <a:stretch>
                  <a:fillRect l="-4233" r="-8995" b="-216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5" name="Group"/>
          <p:cNvGrpSpPr/>
          <p:nvPr/>
        </p:nvGrpSpPr>
        <p:grpSpPr>
          <a:xfrm>
            <a:off x="698498" y="800100"/>
            <a:ext cx="863604" cy="863602"/>
            <a:chOff x="0" y="0"/>
            <a:chExt cx="863602" cy="863601"/>
          </a:xfrm>
        </p:grpSpPr>
        <p:sp>
          <p:nvSpPr>
            <p:cNvPr id="263" name="Circle"/>
            <p:cNvSpPr/>
            <p:nvPr/>
          </p:nvSpPr>
          <p:spPr>
            <a:xfrm>
              <a:off x="-1" y="0"/>
              <a:ext cx="863604" cy="863602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4" name="03"/>
            <p:cNvSpPr txBox="1"/>
            <p:nvPr/>
          </p:nvSpPr>
          <p:spPr>
            <a:xfrm>
              <a:off x="126471" y="201270"/>
              <a:ext cx="610659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幅值：相同或不同"/>
              <p:cNvSpPr txBox="1"/>
              <p:nvPr/>
            </p:nvSpPr>
            <p:spPr>
              <a:xfrm>
                <a:off x="1272686" y="3382450"/>
                <a:ext cx="10962320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>
                    <a:solidFill>
                      <a:srgbClr val="6C6C6C"/>
                    </a:solidFill>
                  </a:defRPr>
                </a:pPr>
                <a:r>
                  <a:t>采样距离</a:t>
                </a:r>
                <a14:m>
                  <m:oMath xmlns:m="http://schemas.openxmlformats.org/officeDocument/2006/math">
                    <m:r>
                      <a:rPr sz="380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t>：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×79.1×</m:t>
                    </m:r>
                    <m:sSup>
                      <m:sSupPr>
                        <m:ctrlP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r>
                  <a:t>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100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sz="410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×79.1×</m:t>
                    </m:r>
                    <m:sSup>
                      <m:sSupPr>
                        <m:ctrlP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266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3382450"/>
                <a:ext cx="10962320" cy="744965"/>
              </a:xfrm>
              <a:prstGeom prst="rect">
                <a:avLst/>
              </a:prstGeom>
              <a:blipFill>
                <a:blip r:embed="rId3"/>
                <a:stretch>
                  <a:fillRect l="-1852" t="-1695" b="-237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幅值：相同或不同"/>
              <p:cNvSpPr txBox="1"/>
              <p:nvPr/>
            </p:nvSpPr>
            <p:spPr>
              <a:xfrm>
                <a:off x="1272686" y="4181123"/>
                <a:ext cx="6983924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补零个数：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450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4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，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3×</m:t>
                    </m:r>
                    <m:sSup>
                      <m:sSupPr>
                        <m:ctrlP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，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267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4181123"/>
                <a:ext cx="6983924" cy="744965"/>
              </a:xfrm>
              <a:prstGeom prst="rect">
                <a:avLst/>
              </a:prstGeom>
              <a:blipFill>
                <a:blip r:embed="rId4"/>
                <a:stretch>
                  <a:fillRect l="-2909" r="-2909" b="-254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参数设定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幅值：相同或不同"/>
              <p:cNvSpPr txBox="1"/>
              <p:nvPr/>
            </p:nvSpPr>
            <p:spPr>
              <a:xfrm>
                <a:off x="1272686" y="2583776"/>
                <a:ext cx="4791826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>
                    <a:solidFill>
                      <a:srgbClr val="6C6C6C"/>
                    </a:solidFill>
                  </a:defRPr>
                </a:pPr>
                <a:r>
                  <a:t>中心波长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100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：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632.8</m:t>
                    </m:r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70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2583776"/>
                <a:ext cx="4791826" cy="744965"/>
              </a:xfrm>
              <a:prstGeom prst="rect">
                <a:avLst/>
              </a:prstGeom>
              <a:blipFill>
                <a:blip r:embed="rId2"/>
                <a:stretch>
                  <a:fillRect l="-4233" r="-8995" b="-216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3" name="Group"/>
          <p:cNvGrpSpPr/>
          <p:nvPr/>
        </p:nvGrpSpPr>
        <p:grpSpPr>
          <a:xfrm>
            <a:off x="698498" y="800100"/>
            <a:ext cx="863604" cy="863602"/>
            <a:chOff x="0" y="0"/>
            <a:chExt cx="863602" cy="863601"/>
          </a:xfrm>
        </p:grpSpPr>
        <p:sp>
          <p:nvSpPr>
            <p:cNvPr id="271" name="Circle"/>
            <p:cNvSpPr/>
            <p:nvPr/>
          </p:nvSpPr>
          <p:spPr>
            <a:xfrm>
              <a:off x="-1" y="0"/>
              <a:ext cx="863604" cy="863602"/>
            </a:xfrm>
            <a:prstGeom prst="ellipse">
              <a:avLst/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2" name="03"/>
            <p:cNvSpPr txBox="1"/>
            <p:nvPr/>
          </p:nvSpPr>
          <p:spPr>
            <a:xfrm>
              <a:off x="126471" y="201270"/>
              <a:ext cx="610659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4" name="幅值：相同或不同"/>
              <p:cNvSpPr txBox="1"/>
              <p:nvPr/>
            </p:nvSpPr>
            <p:spPr>
              <a:xfrm>
                <a:off x="1272686" y="3382450"/>
                <a:ext cx="10962320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>
                    <a:solidFill>
                      <a:srgbClr val="6C6C6C"/>
                    </a:solidFill>
                  </a:defRPr>
                </a:pPr>
                <a:r>
                  <a:t>采样距离</a:t>
                </a:r>
                <a14:m>
                  <m:oMath xmlns:m="http://schemas.openxmlformats.org/officeDocument/2006/math">
                    <m:r>
                      <a:rPr sz="380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t>：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sz="41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×79.1×</m:t>
                    </m:r>
                    <m:sSup>
                      <m:sSupPr>
                        <m:ctrlP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41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r>
                  <a:t>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100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sz="410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×79.1×</m:t>
                    </m:r>
                    <m:sSup>
                      <m:sSupPr>
                        <m:ctrlP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41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274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3382450"/>
                <a:ext cx="10962320" cy="744965"/>
              </a:xfrm>
              <a:prstGeom prst="rect">
                <a:avLst/>
              </a:prstGeom>
              <a:blipFill>
                <a:blip r:embed="rId3"/>
                <a:stretch>
                  <a:fillRect l="-1852" t="-1695" b="-2372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幅值：相同或不同"/>
              <p:cNvSpPr txBox="1"/>
              <p:nvPr/>
            </p:nvSpPr>
            <p:spPr>
              <a:xfrm>
                <a:off x="1272686" y="4181123"/>
                <a:ext cx="6983924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>
                    <a:solidFill>
                      <a:srgbClr val="6C6C6C"/>
                    </a:solidFill>
                  </a:defRPr>
                </a:pPr>
                <a:r>
                  <a:t>补零个数：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450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4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，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3×</m:t>
                    </m:r>
                    <m:sSup>
                      <m:sSupPr>
                        <m:ctrlPr>
                          <a:rPr sz="42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，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sz="42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275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4181123"/>
                <a:ext cx="6983924" cy="744965"/>
              </a:xfrm>
              <a:prstGeom prst="rect">
                <a:avLst/>
              </a:prstGeom>
              <a:blipFill>
                <a:blip r:embed="rId4"/>
                <a:stretch>
                  <a:fillRect l="-2909" r="-2909" b="-254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6" name="幅值：相同或不同"/>
              <p:cNvSpPr txBox="1"/>
              <p:nvPr/>
            </p:nvSpPr>
            <p:spPr>
              <a:xfrm>
                <a:off x="1272686" y="4979797"/>
                <a:ext cx="6069048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干涉图函数：</a:t>
                </a:r>
                <a14:m>
                  <m:oMath xmlns:m="http://schemas.openxmlformats.org/officeDocument/2006/math"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76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4979797"/>
                <a:ext cx="6069048" cy="744965"/>
              </a:xfrm>
              <a:prstGeom prst="rect">
                <a:avLst/>
              </a:prstGeom>
              <a:blipFill>
                <a:blip r:embed="rId5"/>
                <a:stretch>
                  <a:fillRect l="-3347" t="-1695" r="-10460" b="-254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实验结果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698500" y="800099"/>
            <a:ext cx="863600" cy="863601"/>
            <a:chOff x="0" y="0"/>
            <a:chExt cx="863600" cy="863600"/>
          </a:xfrm>
        </p:grpSpPr>
        <p:sp>
          <p:nvSpPr>
            <p:cNvPr id="279" name="Circle"/>
            <p:cNvSpPr/>
            <p:nvPr/>
          </p:nvSpPr>
          <p:spPr>
            <a:xfrm>
              <a:off x="0" y="-1"/>
              <a:ext cx="863600" cy="863601"/>
            </a:xfrm>
            <a:prstGeom prst="ellipse">
              <a:avLst/>
            </a:prstGeom>
            <a:solidFill>
              <a:srgbClr val="EF5FA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0" name="02"/>
            <p:cNvSpPr txBox="1"/>
            <p:nvPr/>
          </p:nvSpPr>
          <p:spPr>
            <a:xfrm>
              <a:off x="126470" y="201270"/>
              <a:ext cx="61065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04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2" name="幅值：相同或不同"/>
              <p:cNvSpPr txBox="1"/>
              <p:nvPr/>
            </p:nvSpPr>
            <p:spPr>
              <a:xfrm>
                <a:off x="1272686" y="2583776"/>
                <a:ext cx="3168045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补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1×</m:t>
                    </m:r>
                    <m:sSup>
                      <m:sSupPr>
                        <m:ctrlPr>
                          <a:rPr sz="44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4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个零</a:t>
                </a:r>
              </a:p>
            </p:txBody>
          </p:sp>
        </mc:Choice>
        <mc:Fallback>
          <p:sp>
            <p:nvSpPr>
              <p:cNvPr id="282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2583776"/>
                <a:ext cx="3168045" cy="744965"/>
              </a:xfrm>
              <a:prstGeom prst="rect">
                <a:avLst/>
              </a:prstGeom>
              <a:blipFill>
                <a:blip r:embed="rId2"/>
                <a:stretch>
                  <a:fillRect l="-6400" r="-8000" b="-2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补一倍零.png" descr="补一倍零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733" y="1275486"/>
            <a:ext cx="14920266" cy="895216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幅值：相同或不同"/>
              <p:cNvSpPr txBox="1"/>
              <p:nvPr/>
            </p:nvSpPr>
            <p:spPr>
              <a:xfrm>
                <a:off x="458382" y="338272"/>
                <a:ext cx="5135326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不补零 vs 补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1×</m:t>
                    </m:r>
                    <m:sSup>
                      <m:sSupPr>
                        <m:ctrlPr>
                          <a:rPr sz="44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4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个零</a:t>
                </a:r>
              </a:p>
            </p:txBody>
          </p:sp>
        </mc:Choice>
        <mc:Fallback>
          <p:sp>
            <p:nvSpPr>
              <p:cNvPr id="285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2" y="338272"/>
                <a:ext cx="5135326" cy="744965"/>
              </a:xfrm>
              <a:prstGeom prst="rect">
                <a:avLst/>
              </a:prstGeom>
              <a:blipFill>
                <a:blip r:embed="rId3"/>
                <a:stretch>
                  <a:fillRect l="-4198" r="-4691" b="-25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实验结果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幅值：相同或不同"/>
              <p:cNvSpPr txBox="1"/>
              <p:nvPr/>
            </p:nvSpPr>
            <p:spPr>
              <a:xfrm>
                <a:off x="1272686" y="2583776"/>
                <a:ext cx="3168045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>
                    <a:solidFill>
                      <a:srgbClr val="6C6C6C"/>
                    </a:solidFill>
                  </a:defRPr>
                </a:pPr>
                <a:r>
                  <a:t>补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1×</m:t>
                    </m:r>
                    <m:sSup>
                      <m:sSupPr>
                        <m:ctrlPr>
                          <a:rPr sz="44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4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个零</a:t>
                </a:r>
              </a:p>
            </p:txBody>
          </p:sp>
        </mc:Choice>
        <mc:Fallback>
          <p:sp>
            <p:nvSpPr>
              <p:cNvPr id="288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2583776"/>
                <a:ext cx="3168045" cy="744965"/>
              </a:xfrm>
              <a:prstGeom prst="rect">
                <a:avLst/>
              </a:prstGeom>
              <a:blipFill>
                <a:blip r:embed="rId2"/>
                <a:stretch>
                  <a:fillRect l="-6400" r="-8000" b="-2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9" name="幅值：相同或不同"/>
              <p:cNvSpPr txBox="1"/>
              <p:nvPr/>
            </p:nvSpPr>
            <p:spPr>
              <a:xfrm>
                <a:off x="1272686" y="3472380"/>
                <a:ext cx="3168045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补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3×</m:t>
                    </m:r>
                    <m:sSup>
                      <m:sSupPr>
                        <m:ctrlP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个零</a:t>
                </a:r>
              </a:p>
            </p:txBody>
          </p:sp>
        </mc:Choice>
        <mc:Fallback>
          <p:sp>
            <p:nvSpPr>
              <p:cNvPr id="289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3472380"/>
                <a:ext cx="3168045" cy="744965"/>
              </a:xfrm>
              <a:prstGeom prst="rect">
                <a:avLst/>
              </a:prstGeom>
              <a:blipFill>
                <a:blip r:embed="rId3"/>
                <a:stretch>
                  <a:fillRect l="-6400" r="-6000" b="-216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2" name="Group"/>
          <p:cNvGrpSpPr/>
          <p:nvPr/>
        </p:nvGrpSpPr>
        <p:grpSpPr>
          <a:xfrm>
            <a:off x="698500" y="800099"/>
            <a:ext cx="863600" cy="863601"/>
            <a:chOff x="0" y="0"/>
            <a:chExt cx="863600" cy="863600"/>
          </a:xfrm>
        </p:grpSpPr>
        <p:sp>
          <p:nvSpPr>
            <p:cNvPr id="290" name="Circle"/>
            <p:cNvSpPr/>
            <p:nvPr/>
          </p:nvSpPr>
          <p:spPr>
            <a:xfrm>
              <a:off x="0" y="-1"/>
              <a:ext cx="863600" cy="863601"/>
            </a:xfrm>
            <a:prstGeom prst="ellipse">
              <a:avLst/>
            </a:prstGeom>
            <a:solidFill>
              <a:srgbClr val="EF5FA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1" name="02"/>
            <p:cNvSpPr txBox="1"/>
            <p:nvPr/>
          </p:nvSpPr>
          <p:spPr>
            <a:xfrm>
              <a:off x="126470" y="201270"/>
              <a:ext cx="61065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04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4" name="幅值：相同或不同"/>
              <p:cNvSpPr txBox="1"/>
              <p:nvPr/>
            </p:nvSpPr>
            <p:spPr>
              <a:xfrm>
                <a:off x="458382" y="338272"/>
                <a:ext cx="5135326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不补零 vs 补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3×</m:t>
                    </m:r>
                    <m:sSup>
                      <m:sSupPr>
                        <m:ctrlP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个零</a:t>
                </a:r>
              </a:p>
            </p:txBody>
          </p:sp>
        </mc:Choice>
        <mc:Fallback>
          <p:sp>
            <p:nvSpPr>
              <p:cNvPr id="294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2" y="338272"/>
                <a:ext cx="5135326" cy="744965"/>
              </a:xfrm>
              <a:prstGeom prst="rect">
                <a:avLst/>
              </a:prstGeom>
              <a:blipFill>
                <a:blip r:embed="rId2"/>
                <a:stretch>
                  <a:fillRect l="-4198" t="-1667" r="-3951" b="-2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5" name="补三倍零.png" descr="补三倍零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7734" y="1275486"/>
            <a:ext cx="14920268" cy="8952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实验结果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幅值：相同或不同"/>
              <p:cNvSpPr txBox="1"/>
              <p:nvPr/>
            </p:nvSpPr>
            <p:spPr>
              <a:xfrm>
                <a:off x="1272686" y="2583776"/>
                <a:ext cx="3168045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>
                    <a:solidFill>
                      <a:srgbClr val="6C6C6C"/>
                    </a:solidFill>
                  </a:defRPr>
                </a:pPr>
                <a:r>
                  <a:t>补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1×</m:t>
                    </m:r>
                    <m:sSup>
                      <m:sSupPr>
                        <m:ctrlPr>
                          <a:rPr sz="44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40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个零</a:t>
                </a:r>
              </a:p>
            </p:txBody>
          </p:sp>
        </mc:Choice>
        <mc:Fallback>
          <p:sp>
            <p:nvSpPr>
              <p:cNvPr id="298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2583776"/>
                <a:ext cx="3168045" cy="744965"/>
              </a:xfrm>
              <a:prstGeom prst="rect">
                <a:avLst/>
              </a:prstGeom>
              <a:blipFill>
                <a:blip r:embed="rId2"/>
                <a:stretch>
                  <a:fillRect l="-6400" r="-8000" b="-2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幅值：相同或不同"/>
              <p:cNvSpPr txBox="1"/>
              <p:nvPr/>
            </p:nvSpPr>
            <p:spPr>
              <a:xfrm>
                <a:off x="1272686" y="3472380"/>
                <a:ext cx="3168045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>
                    <a:solidFill>
                      <a:srgbClr val="6C6C6C"/>
                    </a:solidFill>
                  </a:defRPr>
                </a:pPr>
                <a:r>
                  <a:t>补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6C6C6B"/>
                        </a:solidFill>
                        <a:latin typeface="Cambria Math" panose="02040503050406030204" pitchFamily="18" charset="0"/>
                      </a:rPr>
                      <m:t>3×</m:t>
                    </m:r>
                    <m:sSup>
                      <m:sSupPr>
                        <m:ctrlPr>
                          <a:rPr sz="42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6C6C6B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个零</a:t>
                </a:r>
              </a:p>
            </p:txBody>
          </p:sp>
        </mc:Choice>
        <mc:Fallback>
          <p:sp>
            <p:nvSpPr>
              <p:cNvPr id="299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3472380"/>
                <a:ext cx="3168045" cy="744965"/>
              </a:xfrm>
              <a:prstGeom prst="rect">
                <a:avLst/>
              </a:prstGeom>
              <a:blipFill>
                <a:blip r:embed="rId3"/>
                <a:stretch>
                  <a:fillRect l="-6400" r="-6000" b="-216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幅值：相同或不同"/>
              <p:cNvSpPr txBox="1"/>
              <p:nvPr/>
            </p:nvSpPr>
            <p:spPr>
              <a:xfrm>
                <a:off x="1272686" y="4360983"/>
                <a:ext cx="3168045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补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个零</a:t>
                </a:r>
              </a:p>
            </p:txBody>
          </p:sp>
        </mc:Choice>
        <mc:Fallback>
          <p:sp>
            <p:nvSpPr>
              <p:cNvPr id="300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86" y="4360983"/>
                <a:ext cx="3168045" cy="744965"/>
              </a:xfrm>
              <a:prstGeom prst="rect">
                <a:avLst/>
              </a:prstGeom>
              <a:blipFill>
                <a:blip r:embed="rId4"/>
                <a:stretch>
                  <a:fillRect l="-6400" t="-1667" r="-6000" b="-2166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3" name="Group"/>
          <p:cNvGrpSpPr/>
          <p:nvPr/>
        </p:nvGrpSpPr>
        <p:grpSpPr>
          <a:xfrm>
            <a:off x="698500" y="800099"/>
            <a:ext cx="863600" cy="863601"/>
            <a:chOff x="0" y="0"/>
            <a:chExt cx="863600" cy="863600"/>
          </a:xfrm>
        </p:grpSpPr>
        <p:sp>
          <p:nvSpPr>
            <p:cNvPr id="301" name="Circle"/>
            <p:cNvSpPr/>
            <p:nvPr/>
          </p:nvSpPr>
          <p:spPr>
            <a:xfrm>
              <a:off x="0" y="-1"/>
              <a:ext cx="863600" cy="863601"/>
            </a:xfrm>
            <a:prstGeom prst="ellipse">
              <a:avLst/>
            </a:prstGeom>
            <a:solidFill>
              <a:srgbClr val="EF5FA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2" name="02"/>
            <p:cNvSpPr txBox="1"/>
            <p:nvPr/>
          </p:nvSpPr>
          <p:spPr>
            <a:xfrm>
              <a:off x="126470" y="201270"/>
              <a:ext cx="61065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04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实验结果"/>
          <p:cNvSpPr txBox="1"/>
          <p:nvPr/>
        </p:nvSpPr>
        <p:spPr>
          <a:xfrm>
            <a:off x="1692217" y="927099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2800" b="1"/>
            </a:lvl1pPr>
          </a:lstStyle>
          <a:p>
            <a:r>
              <a:t>实验原理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幅值：相同或不同"/>
              <p:cNvSpPr txBox="1"/>
              <p:nvPr/>
            </p:nvSpPr>
            <p:spPr>
              <a:xfrm>
                <a:off x="1522712" y="1962884"/>
                <a:ext cx="5149242" cy="14071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l">
                  <a:defRPr sz="3400"/>
                </a:pPr>
                <a:r>
                  <a:t>波形分辨率：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𝑓𝑓𝑡</m:t>
                        </m:r>
                      </m:sub>
                    </m:sSub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𝐹𝑠</m:t>
                        </m:r>
                      </m:num>
                      <m:den>
                        <m:sSub>
                          <m:sSubPr>
                            <m:ctrlPr>
                              <a:rPr sz="41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1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sz="41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𝑓𝑓𝑡</m:t>
                            </m:r>
                          </m:sub>
                        </m:sSub>
                      </m:den>
                    </m:f>
                  </m:oMath>
                </a14:m>
                <a:endParaRPr/>
              </a:p>
            </p:txBody>
          </p:sp>
        </mc:Choice>
        <mc:Fallback>
          <p:sp>
            <p:nvSpPr>
              <p:cNvPr id="167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712" y="1962884"/>
                <a:ext cx="5149242" cy="1407125"/>
              </a:xfrm>
              <a:prstGeom prst="rect">
                <a:avLst/>
              </a:prstGeom>
              <a:blipFill>
                <a:blip r:embed="rId2"/>
                <a:stretch>
                  <a:fillRect l="-4187" r="-76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0" name="Group"/>
          <p:cNvGrpSpPr/>
          <p:nvPr/>
        </p:nvGrpSpPr>
        <p:grpSpPr>
          <a:xfrm>
            <a:off x="698498" y="800099"/>
            <a:ext cx="863604" cy="863602"/>
            <a:chOff x="-1" y="0"/>
            <a:chExt cx="863602" cy="863601"/>
          </a:xfrm>
        </p:grpSpPr>
        <p:sp>
          <p:nvSpPr>
            <p:cNvPr id="168" name="Circle"/>
            <p:cNvSpPr/>
            <p:nvPr/>
          </p:nvSpPr>
          <p:spPr>
            <a:xfrm>
              <a:off x="-2" y="-1"/>
              <a:ext cx="863604" cy="863602"/>
            </a:xfrm>
            <a:prstGeom prst="ellipse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04"/>
            <p:cNvSpPr txBox="1"/>
            <p:nvPr/>
          </p:nvSpPr>
          <p:spPr>
            <a:xfrm>
              <a:off x="126471" y="195104"/>
              <a:ext cx="610658" cy="473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5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171" name="Line"/>
          <p:cNvSpPr/>
          <p:nvPr/>
        </p:nvSpPr>
        <p:spPr>
          <a:xfrm>
            <a:off x="912703" y="8098547"/>
            <a:ext cx="11203097" cy="1"/>
          </a:xfrm>
          <a:prstGeom prst="line">
            <a:avLst/>
          </a:prstGeom>
          <a:ln w="12700">
            <a:solidFill>
              <a:srgbClr val="A9A9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20000"/>
              </a:lnSpc>
              <a:defRPr sz="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912703" y="8730379"/>
            <a:ext cx="11203097" cy="1"/>
          </a:xfrm>
          <a:prstGeom prst="line">
            <a:avLst/>
          </a:prstGeom>
          <a:ln w="12700">
            <a:solidFill>
              <a:srgbClr val="A9A9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20000"/>
              </a:lnSpc>
              <a:defRPr sz="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3" name="程佩青. 数字信号处理教程[M]. 清华大学出版社有限公司, 2001."/>
          <p:cNvSpPr txBox="1"/>
          <p:nvPr/>
        </p:nvSpPr>
        <p:spPr>
          <a:xfrm>
            <a:off x="889000" y="8204913"/>
            <a:ext cx="836119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 defTabSz="584200">
              <a:lnSpc>
                <a:spcPct val="120000"/>
              </a:lnSpc>
              <a:defRPr sz="1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程佩青. 数字信号处理教程[M]. 清华大学出版社有限公司, 2001.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幅值：相同或不同"/>
              <p:cNvSpPr txBox="1"/>
              <p:nvPr/>
            </p:nvSpPr>
            <p:spPr>
              <a:xfrm>
                <a:off x="458382" y="338272"/>
                <a:ext cx="5135326" cy="7449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marL="300789" indent="-300789" algn="l">
                  <a:buSzPct val="100000"/>
                  <a:buChar char="•"/>
                  <a:defRPr sz="3400"/>
                </a:pPr>
                <a:r>
                  <a:t>不补零 vs 补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2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t>个零</a:t>
                </a:r>
              </a:p>
            </p:txBody>
          </p:sp>
        </mc:Choice>
        <mc:Fallback>
          <p:sp>
            <p:nvSpPr>
              <p:cNvPr id="305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2" y="338272"/>
                <a:ext cx="5135326" cy="744965"/>
              </a:xfrm>
              <a:prstGeom prst="rect">
                <a:avLst/>
              </a:prstGeom>
              <a:blipFill>
                <a:blip r:embed="rId2"/>
                <a:stretch>
                  <a:fillRect l="-4198" t="-1667" r="-3951" b="-23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6" name="补五倍零.png" descr="补五倍零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7734" y="1275486"/>
            <a:ext cx="14920268" cy="8952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实验结果</a:t>
            </a:r>
          </a:p>
        </p:txBody>
      </p:sp>
      <p:sp>
        <p:nvSpPr>
          <p:cNvPr id="309" name="幅值：相同或不同"/>
          <p:cNvSpPr txBox="1"/>
          <p:nvPr/>
        </p:nvSpPr>
        <p:spPr>
          <a:xfrm>
            <a:off x="1272686" y="2600658"/>
            <a:ext cx="314277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加Hamming窗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698500" y="800099"/>
            <a:ext cx="863600" cy="863601"/>
            <a:chOff x="0" y="0"/>
            <a:chExt cx="863600" cy="863600"/>
          </a:xfrm>
        </p:grpSpPr>
        <p:sp>
          <p:nvSpPr>
            <p:cNvPr id="310" name="Circle"/>
            <p:cNvSpPr/>
            <p:nvPr/>
          </p:nvSpPr>
          <p:spPr>
            <a:xfrm>
              <a:off x="0" y="-1"/>
              <a:ext cx="863600" cy="863601"/>
            </a:xfrm>
            <a:prstGeom prst="ellipse">
              <a:avLst/>
            </a:prstGeom>
            <a:solidFill>
              <a:srgbClr val="EF5FA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11" name="02"/>
            <p:cNvSpPr txBox="1"/>
            <p:nvPr/>
          </p:nvSpPr>
          <p:spPr>
            <a:xfrm>
              <a:off x="126470" y="201270"/>
              <a:ext cx="61065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04</a:t>
              </a: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幅值：相同或不同"/>
          <p:cNvSpPr txBox="1"/>
          <p:nvPr/>
        </p:nvSpPr>
        <p:spPr>
          <a:xfrm>
            <a:off x="458382" y="355154"/>
            <a:ext cx="467825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矩形窗 vs Hamming窗</a:t>
            </a:r>
          </a:p>
        </p:txBody>
      </p:sp>
      <p:pic>
        <p:nvPicPr>
          <p:cNvPr id="315" name="hamming.png" descr="hamm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734" y="1275486"/>
            <a:ext cx="14920268" cy="8952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实验结果</a:t>
            </a:r>
          </a:p>
        </p:txBody>
      </p:sp>
      <p:sp>
        <p:nvSpPr>
          <p:cNvPr id="318" name="幅值：相同或不同"/>
          <p:cNvSpPr txBox="1"/>
          <p:nvPr/>
        </p:nvSpPr>
        <p:spPr>
          <a:xfrm>
            <a:off x="1272686" y="2600658"/>
            <a:ext cx="314277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加Hamming窗</a:t>
            </a:r>
          </a:p>
        </p:txBody>
      </p:sp>
      <p:sp>
        <p:nvSpPr>
          <p:cNvPr id="319" name="幅值：相同或不同"/>
          <p:cNvSpPr txBox="1"/>
          <p:nvPr/>
        </p:nvSpPr>
        <p:spPr>
          <a:xfrm>
            <a:off x="1272686" y="3425795"/>
            <a:ext cx="24860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加Kaiser窗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698500" y="800099"/>
            <a:ext cx="863600" cy="863601"/>
            <a:chOff x="0" y="0"/>
            <a:chExt cx="863600" cy="863600"/>
          </a:xfrm>
        </p:grpSpPr>
        <p:sp>
          <p:nvSpPr>
            <p:cNvPr id="320" name="Circle"/>
            <p:cNvSpPr/>
            <p:nvPr/>
          </p:nvSpPr>
          <p:spPr>
            <a:xfrm>
              <a:off x="0" y="-1"/>
              <a:ext cx="863600" cy="863601"/>
            </a:xfrm>
            <a:prstGeom prst="ellipse">
              <a:avLst/>
            </a:prstGeom>
            <a:solidFill>
              <a:srgbClr val="EF5FA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1" name="02"/>
            <p:cNvSpPr txBox="1"/>
            <p:nvPr/>
          </p:nvSpPr>
          <p:spPr>
            <a:xfrm>
              <a:off x="126470" y="201270"/>
              <a:ext cx="61065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04</a:t>
              </a:r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幅值：相同或不同"/>
          <p:cNvSpPr txBox="1"/>
          <p:nvPr/>
        </p:nvSpPr>
        <p:spPr>
          <a:xfrm>
            <a:off x="458382" y="355154"/>
            <a:ext cx="402148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矩形窗 vs Kaiser窗</a:t>
            </a:r>
          </a:p>
        </p:txBody>
      </p:sp>
      <p:pic>
        <p:nvPicPr>
          <p:cNvPr id="325" name="Kaiser.png" descr="Kai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734" y="1275486"/>
            <a:ext cx="14920268" cy="8952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实验结果</a:t>
            </a:r>
          </a:p>
        </p:txBody>
      </p:sp>
      <p:sp>
        <p:nvSpPr>
          <p:cNvPr id="328" name="幅值：相同或不同"/>
          <p:cNvSpPr txBox="1"/>
          <p:nvPr/>
        </p:nvSpPr>
        <p:spPr>
          <a:xfrm>
            <a:off x="1272686" y="2600658"/>
            <a:ext cx="314277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加Hamming窗</a:t>
            </a:r>
          </a:p>
        </p:txBody>
      </p:sp>
      <p:sp>
        <p:nvSpPr>
          <p:cNvPr id="329" name="幅值：相同或不同"/>
          <p:cNvSpPr txBox="1"/>
          <p:nvPr/>
        </p:nvSpPr>
        <p:spPr>
          <a:xfrm>
            <a:off x="1272686" y="3425795"/>
            <a:ext cx="24860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加Kaiser窗</a:t>
            </a:r>
          </a:p>
        </p:txBody>
      </p:sp>
      <p:sp>
        <p:nvSpPr>
          <p:cNvPr id="330" name="幅值：相同或不同"/>
          <p:cNvSpPr txBox="1"/>
          <p:nvPr/>
        </p:nvSpPr>
        <p:spPr>
          <a:xfrm>
            <a:off x="1272686" y="4248817"/>
            <a:ext cx="288628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加Hanning窗</a:t>
            </a:r>
          </a:p>
        </p:txBody>
      </p:sp>
      <p:grpSp>
        <p:nvGrpSpPr>
          <p:cNvPr id="333" name="Group"/>
          <p:cNvGrpSpPr/>
          <p:nvPr/>
        </p:nvGrpSpPr>
        <p:grpSpPr>
          <a:xfrm>
            <a:off x="698500" y="800099"/>
            <a:ext cx="863600" cy="863601"/>
            <a:chOff x="0" y="0"/>
            <a:chExt cx="863600" cy="863600"/>
          </a:xfrm>
        </p:grpSpPr>
        <p:sp>
          <p:nvSpPr>
            <p:cNvPr id="331" name="Circle"/>
            <p:cNvSpPr/>
            <p:nvPr/>
          </p:nvSpPr>
          <p:spPr>
            <a:xfrm>
              <a:off x="0" y="-1"/>
              <a:ext cx="863600" cy="863601"/>
            </a:xfrm>
            <a:prstGeom prst="ellipse">
              <a:avLst/>
            </a:prstGeom>
            <a:solidFill>
              <a:srgbClr val="EF5FA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2" name="02"/>
            <p:cNvSpPr txBox="1"/>
            <p:nvPr/>
          </p:nvSpPr>
          <p:spPr>
            <a:xfrm>
              <a:off x="126470" y="201270"/>
              <a:ext cx="61065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04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幅值：相同或不同"/>
          <p:cNvSpPr txBox="1"/>
          <p:nvPr/>
        </p:nvSpPr>
        <p:spPr>
          <a:xfrm>
            <a:off x="458382" y="355154"/>
            <a:ext cx="442176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矩形窗 vs Hanning窗</a:t>
            </a:r>
          </a:p>
        </p:txBody>
      </p:sp>
      <p:pic>
        <p:nvPicPr>
          <p:cNvPr id="336" name="Hanning.png" descr="Han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734" y="1275486"/>
            <a:ext cx="14920268" cy="8952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实验结果</a:t>
            </a:r>
          </a:p>
        </p:txBody>
      </p:sp>
      <p:sp>
        <p:nvSpPr>
          <p:cNvPr id="339" name="幅值：相同或不同"/>
          <p:cNvSpPr txBox="1"/>
          <p:nvPr/>
        </p:nvSpPr>
        <p:spPr>
          <a:xfrm>
            <a:off x="1272686" y="2600658"/>
            <a:ext cx="314277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加Hamming窗</a:t>
            </a:r>
          </a:p>
        </p:txBody>
      </p:sp>
      <p:sp>
        <p:nvSpPr>
          <p:cNvPr id="340" name="幅值：相同或不同"/>
          <p:cNvSpPr txBox="1"/>
          <p:nvPr/>
        </p:nvSpPr>
        <p:spPr>
          <a:xfrm>
            <a:off x="1272686" y="3425795"/>
            <a:ext cx="24860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加Kaiser窗</a:t>
            </a:r>
          </a:p>
        </p:txBody>
      </p:sp>
      <p:sp>
        <p:nvSpPr>
          <p:cNvPr id="341" name="幅值：相同或不同"/>
          <p:cNvSpPr txBox="1"/>
          <p:nvPr/>
        </p:nvSpPr>
        <p:spPr>
          <a:xfrm>
            <a:off x="1272686" y="4248817"/>
            <a:ext cx="288628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加Hanning窗</a:t>
            </a:r>
          </a:p>
        </p:txBody>
      </p:sp>
      <p:sp>
        <p:nvSpPr>
          <p:cNvPr id="342" name="幅值：相同或不同"/>
          <p:cNvSpPr txBox="1"/>
          <p:nvPr/>
        </p:nvSpPr>
        <p:spPr>
          <a:xfrm>
            <a:off x="1272686" y="5073953"/>
            <a:ext cx="26859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加Bartlett窗</a:t>
            </a:r>
          </a:p>
        </p:txBody>
      </p:sp>
      <p:grpSp>
        <p:nvGrpSpPr>
          <p:cNvPr id="345" name="Group"/>
          <p:cNvGrpSpPr/>
          <p:nvPr/>
        </p:nvGrpSpPr>
        <p:grpSpPr>
          <a:xfrm>
            <a:off x="698500" y="800099"/>
            <a:ext cx="863600" cy="863601"/>
            <a:chOff x="0" y="0"/>
            <a:chExt cx="863600" cy="863600"/>
          </a:xfrm>
        </p:grpSpPr>
        <p:sp>
          <p:nvSpPr>
            <p:cNvPr id="343" name="Circle"/>
            <p:cNvSpPr/>
            <p:nvPr/>
          </p:nvSpPr>
          <p:spPr>
            <a:xfrm>
              <a:off x="0" y="-1"/>
              <a:ext cx="863600" cy="863601"/>
            </a:xfrm>
            <a:prstGeom prst="ellipse">
              <a:avLst/>
            </a:prstGeom>
            <a:solidFill>
              <a:srgbClr val="EF5FA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4" name="02"/>
            <p:cNvSpPr txBox="1"/>
            <p:nvPr/>
          </p:nvSpPr>
          <p:spPr>
            <a:xfrm>
              <a:off x="126470" y="201270"/>
              <a:ext cx="61065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04</a:t>
              </a: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幅值：相同或不同"/>
          <p:cNvSpPr txBox="1"/>
          <p:nvPr/>
        </p:nvSpPr>
        <p:spPr>
          <a:xfrm>
            <a:off x="458382" y="355154"/>
            <a:ext cx="422140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矩形窗 vs Bartlett窗</a:t>
            </a:r>
          </a:p>
        </p:txBody>
      </p:sp>
      <p:pic>
        <p:nvPicPr>
          <p:cNvPr id="348" name="Bartlett.png" descr="Bartlet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734" y="1275486"/>
            <a:ext cx="14920268" cy="8952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实验结果"/>
          <p:cNvSpPr txBox="1"/>
          <p:nvPr/>
        </p:nvSpPr>
        <p:spPr>
          <a:xfrm>
            <a:off x="1692217" y="863599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实验结果</a:t>
            </a:r>
          </a:p>
        </p:txBody>
      </p:sp>
      <p:sp>
        <p:nvSpPr>
          <p:cNvPr id="351" name="幅值：相同或不同"/>
          <p:cNvSpPr txBox="1"/>
          <p:nvPr/>
        </p:nvSpPr>
        <p:spPr>
          <a:xfrm>
            <a:off x="1272686" y="2600658"/>
            <a:ext cx="314277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加Hamming窗</a:t>
            </a:r>
          </a:p>
        </p:txBody>
      </p:sp>
      <p:sp>
        <p:nvSpPr>
          <p:cNvPr id="352" name="幅值：相同或不同"/>
          <p:cNvSpPr txBox="1"/>
          <p:nvPr/>
        </p:nvSpPr>
        <p:spPr>
          <a:xfrm>
            <a:off x="1272686" y="3425795"/>
            <a:ext cx="248600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加Kaiser窗</a:t>
            </a:r>
          </a:p>
        </p:txBody>
      </p:sp>
      <p:sp>
        <p:nvSpPr>
          <p:cNvPr id="353" name="幅值：相同或不同"/>
          <p:cNvSpPr txBox="1"/>
          <p:nvPr/>
        </p:nvSpPr>
        <p:spPr>
          <a:xfrm>
            <a:off x="1272686" y="4248817"/>
            <a:ext cx="288628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加Hanning窗</a:t>
            </a:r>
          </a:p>
        </p:txBody>
      </p:sp>
      <p:sp>
        <p:nvSpPr>
          <p:cNvPr id="354" name="幅值：相同或不同"/>
          <p:cNvSpPr txBox="1"/>
          <p:nvPr/>
        </p:nvSpPr>
        <p:spPr>
          <a:xfrm>
            <a:off x="1272686" y="5073953"/>
            <a:ext cx="26859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>
                <a:solidFill>
                  <a:srgbClr val="6C6C6C"/>
                </a:solidFill>
              </a:defRPr>
            </a:lvl1pPr>
          </a:lstStyle>
          <a:p>
            <a:r>
              <a:t>加Bartlett窗</a:t>
            </a:r>
          </a:p>
        </p:txBody>
      </p:sp>
      <p:sp>
        <p:nvSpPr>
          <p:cNvPr id="355" name="幅值：相同或不同"/>
          <p:cNvSpPr txBox="1"/>
          <p:nvPr/>
        </p:nvSpPr>
        <p:spPr>
          <a:xfrm>
            <a:off x="1272686" y="5896975"/>
            <a:ext cx="319847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加Blackman窗</a:t>
            </a:r>
          </a:p>
        </p:txBody>
      </p:sp>
      <p:grpSp>
        <p:nvGrpSpPr>
          <p:cNvPr id="358" name="Group"/>
          <p:cNvGrpSpPr/>
          <p:nvPr/>
        </p:nvGrpSpPr>
        <p:grpSpPr>
          <a:xfrm>
            <a:off x="698500" y="800099"/>
            <a:ext cx="863600" cy="863601"/>
            <a:chOff x="0" y="0"/>
            <a:chExt cx="863600" cy="863600"/>
          </a:xfrm>
        </p:grpSpPr>
        <p:sp>
          <p:nvSpPr>
            <p:cNvPr id="356" name="Circle"/>
            <p:cNvSpPr/>
            <p:nvPr/>
          </p:nvSpPr>
          <p:spPr>
            <a:xfrm>
              <a:off x="0" y="-1"/>
              <a:ext cx="863600" cy="863601"/>
            </a:xfrm>
            <a:prstGeom prst="ellipse">
              <a:avLst/>
            </a:prstGeom>
            <a:solidFill>
              <a:srgbClr val="EF5FA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7" name="02"/>
            <p:cNvSpPr txBox="1"/>
            <p:nvPr/>
          </p:nvSpPr>
          <p:spPr>
            <a:xfrm>
              <a:off x="126470" y="201270"/>
              <a:ext cx="61065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04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实验结果"/>
          <p:cNvSpPr txBox="1"/>
          <p:nvPr/>
        </p:nvSpPr>
        <p:spPr>
          <a:xfrm>
            <a:off x="1692217" y="927099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2800" b="1"/>
            </a:lvl1pPr>
          </a:lstStyle>
          <a:p>
            <a:r>
              <a:t>实验原理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幅值：相同或不同"/>
              <p:cNvSpPr txBox="1"/>
              <p:nvPr/>
            </p:nvSpPr>
            <p:spPr>
              <a:xfrm>
                <a:off x="1522712" y="1962884"/>
                <a:ext cx="5149242" cy="14071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l">
                  <a:defRPr sz="3400"/>
                </a:pPr>
                <a:r>
                  <a:t>波形分辨率：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𝑓𝑓𝑡</m:t>
                        </m:r>
                      </m:sub>
                    </m:sSub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𝐹𝑠</m:t>
                        </m:r>
                      </m:num>
                      <m:den>
                        <m:sSub>
                          <m:sSubPr>
                            <m:ctrlPr>
                              <a:rPr sz="41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1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sz="41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𝑓𝑓𝑡</m:t>
                            </m:r>
                          </m:sub>
                        </m:sSub>
                      </m:den>
                    </m:f>
                  </m:oMath>
                </a14:m>
                <a:endParaRPr/>
              </a:p>
            </p:txBody>
          </p:sp>
        </mc:Choice>
        <mc:Fallback>
          <p:sp>
            <p:nvSpPr>
              <p:cNvPr id="176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712" y="1962884"/>
                <a:ext cx="5149242" cy="1407125"/>
              </a:xfrm>
              <a:prstGeom prst="rect">
                <a:avLst/>
              </a:prstGeom>
              <a:blipFill>
                <a:blip r:embed="rId2"/>
                <a:stretch>
                  <a:fillRect l="-4187" r="-76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Group"/>
          <p:cNvGrpSpPr/>
          <p:nvPr/>
        </p:nvGrpSpPr>
        <p:grpSpPr>
          <a:xfrm>
            <a:off x="698498" y="800099"/>
            <a:ext cx="863604" cy="863602"/>
            <a:chOff x="-1" y="0"/>
            <a:chExt cx="863602" cy="863601"/>
          </a:xfrm>
        </p:grpSpPr>
        <p:sp>
          <p:nvSpPr>
            <p:cNvPr id="177" name="Circle"/>
            <p:cNvSpPr/>
            <p:nvPr/>
          </p:nvSpPr>
          <p:spPr>
            <a:xfrm>
              <a:off x="-2" y="-1"/>
              <a:ext cx="863604" cy="863602"/>
            </a:xfrm>
            <a:prstGeom prst="ellipse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8" name="04"/>
            <p:cNvSpPr txBox="1"/>
            <p:nvPr/>
          </p:nvSpPr>
          <p:spPr>
            <a:xfrm>
              <a:off x="126471" y="195104"/>
              <a:ext cx="610658" cy="473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5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180" name="Line"/>
          <p:cNvSpPr/>
          <p:nvPr/>
        </p:nvSpPr>
        <p:spPr>
          <a:xfrm>
            <a:off x="912703" y="8098547"/>
            <a:ext cx="11203097" cy="1"/>
          </a:xfrm>
          <a:prstGeom prst="line">
            <a:avLst/>
          </a:prstGeom>
          <a:ln w="12700">
            <a:solidFill>
              <a:srgbClr val="A9A9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20000"/>
              </a:lnSpc>
              <a:defRPr sz="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1" name="Line"/>
          <p:cNvSpPr/>
          <p:nvPr/>
        </p:nvSpPr>
        <p:spPr>
          <a:xfrm>
            <a:off x="912703" y="8730379"/>
            <a:ext cx="11203097" cy="1"/>
          </a:xfrm>
          <a:prstGeom prst="line">
            <a:avLst/>
          </a:prstGeom>
          <a:ln w="12700">
            <a:solidFill>
              <a:srgbClr val="A9A9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20000"/>
              </a:lnSpc>
              <a:defRPr sz="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程佩青. 数字信号处理教程[M]. 清华大学出版社有限公司, 2001."/>
          <p:cNvSpPr txBox="1"/>
          <p:nvPr/>
        </p:nvSpPr>
        <p:spPr>
          <a:xfrm>
            <a:off x="889000" y="8204913"/>
            <a:ext cx="836119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 defTabSz="584200">
              <a:lnSpc>
                <a:spcPct val="120000"/>
              </a:lnSpc>
              <a:defRPr sz="1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程佩青. 数字信号处理教程[M]. 清华大学出版社有限公司, 2001.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2212252" y="4441981"/>
            <a:ext cx="3004821" cy="2895601"/>
            <a:chOff x="0" y="0"/>
            <a:chExt cx="3004820" cy="2895600"/>
          </a:xfrm>
        </p:grpSpPr>
        <p:sp>
          <p:nvSpPr>
            <p:cNvPr id="187" name="Connection Line"/>
            <p:cNvSpPr/>
            <p:nvPr/>
          </p:nvSpPr>
          <p:spPr>
            <a:xfrm>
              <a:off x="0" y="0"/>
              <a:ext cx="3004821" cy="289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 w="127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4" name="Line"/>
            <p:cNvSpPr/>
            <p:nvPr/>
          </p:nvSpPr>
          <p:spPr>
            <a:xfrm>
              <a:off x="271403" y="858481"/>
              <a:ext cx="2398515" cy="200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</a:path>
              </a:pathLst>
            </a:custGeom>
            <a:noFill/>
            <a:ln w="1143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5" name="Line"/>
            <p:cNvSpPr/>
            <p:nvPr/>
          </p:nvSpPr>
          <p:spPr>
            <a:xfrm flipV="1">
              <a:off x="1470659" y="1105150"/>
              <a:ext cx="1" cy="1760818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幅值：相同或不同"/>
          <p:cNvSpPr txBox="1"/>
          <p:nvPr/>
        </p:nvSpPr>
        <p:spPr>
          <a:xfrm>
            <a:off x="458382" y="355154"/>
            <a:ext cx="47339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矩形窗 vs Blackman窗</a:t>
            </a:r>
          </a:p>
        </p:txBody>
      </p:sp>
      <p:pic>
        <p:nvPicPr>
          <p:cNvPr id="361" name="Blackman.png" descr="Blackm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734" y="1275486"/>
            <a:ext cx="14920268" cy="8952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幅值：相同或不同"/>
          <p:cNvSpPr txBox="1"/>
          <p:nvPr/>
        </p:nvSpPr>
        <p:spPr>
          <a:xfrm>
            <a:off x="458382" y="355154"/>
            <a:ext cx="559669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00789" indent="-300789" algn="l">
              <a:buSzPct val="100000"/>
              <a:buChar char="•"/>
              <a:defRPr sz="3400"/>
            </a:lvl1pPr>
          </a:lstStyle>
          <a:p>
            <a:r>
              <a:t>所有加窗后的光谱曲线比较</a:t>
            </a:r>
          </a:p>
        </p:txBody>
      </p:sp>
      <p:pic>
        <p:nvPicPr>
          <p:cNvPr id="364" name="Blackman.png" descr="Blackm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734" y="1275486"/>
            <a:ext cx="14920268" cy="8952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ALL.png" descr="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197" y="1346608"/>
            <a:ext cx="14683194" cy="8809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实验结果"/>
          <p:cNvSpPr txBox="1"/>
          <p:nvPr/>
        </p:nvSpPr>
        <p:spPr>
          <a:xfrm>
            <a:off x="1692217" y="863599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3600" b="1"/>
            </a:lvl1pPr>
          </a:lstStyle>
          <a:p>
            <a:r>
              <a:t>总结</a:t>
            </a:r>
          </a:p>
        </p:txBody>
      </p:sp>
      <p:sp>
        <p:nvSpPr>
          <p:cNvPr id="368" name="幅值：相同或不同"/>
          <p:cNvSpPr txBox="1"/>
          <p:nvPr/>
        </p:nvSpPr>
        <p:spPr>
          <a:xfrm>
            <a:off x="1298833" y="2137961"/>
            <a:ext cx="9541948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4519" indent="-604519" algn="l">
              <a:buSzPct val="100000"/>
              <a:buAutoNum type="arabicPeriod"/>
              <a:defRPr sz="3400"/>
            </a:lvl1pPr>
          </a:lstStyle>
          <a:p>
            <a:r>
              <a:t>时域补零相当于频域插值。补零操作增加了频域的插值点数，让频域曲线看起来更加光滑，也就是增加了FFT频率分辨率；</a:t>
            </a:r>
          </a:p>
        </p:txBody>
      </p:sp>
      <p:sp>
        <p:nvSpPr>
          <p:cNvPr id="369" name="幅值：相同或不同"/>
          <p:cNvSpPr txBox="1"/>
          <p:nvPr/>
        </p:nvSpPr>
        <p:spPr>
          <a:xfrm>
            <a:off x="1298833" y="4216400"/>
            <a:ext cx="954194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4519" indent="-604519" algn="l">
              <a:buSzPct val="100000"/>
              <a:buAutoNum type="arabicPeriod" startAt="2"/>
              <a:defRPr sz="3400"/>
            </a:lvl1pPr>
          </a:lstStyle>
          <a:p>
            <a:r>
              <a:t>加窗可以有效地减少旁瓣的数量，但会使得频谱分辨率下降；</a:t>
            </a:r>
          </a:p>
        </p:txBody>
      </p:sp>
      <p:grpSp>
        <p:nvGrpSpPr>
          <p:cNvPr id="372" name="Group"/>
          <p:cNvGrpSpPr/>
          <p:nvPr/>
        </p:nvGrpSpPr>
        <p:grpSpPr>
          <a:xfrm>
            <a:off x="698500" y="800099"/>
            <a:ext cx="863600" cy="863601"/>
            <a:chOff x="0" y="0"/>
            <a:chExt cx="863600" cy="863600"/>
          </a:xfrm>
        </p:grpSpPr>
        <p:sp>
          <p:nvSpPr>
            <p:cNvPr id="370" name="Circle"/>
            <p:cNvSpPr/>
            <p:nvPr/>
          </p:nvSpPr>
          <p:spPr>
            <a:xfrm>
              <a:off x="0" y="-1"/>
              <a:ext cx="863600" cy="86360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1" name="02"/>
            <p:cNvSpPr txBox="1"/>
            <p:nvPr/>
          </p:nvSpPr>
          <p:spPr>
            <a:xfrm>
              <a:off x="126470" y="201270"/>
              <a:ext cx="610658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04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矩形 2"/>
          <p:cNvSpPr txBox="1"/>
          <p:nvPr/>
        </p:nvSpPr>
        <p:spPr>
          <a:xfrm>
            <a:off x="1275264" y="3429125"/>
            <a:ext cx="10454272" cy="2895349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80000"/>
              </a:lnSpc>
              <a:defRPr sz="20000" b="1" spc="-400"/>
            </a:lvl1pPr>
          </a:lstStyle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实验结果"/>
          <p:cNvSpPr txBox="1"/>
          <p:nvPr/>
        </p:nvSpPr>
        <p:spPr>
          <a:xfrm>
            <a:off x="1692217" y="927099"/>
            <a:ext cx="15367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defRPr sz="2800" b="1"/>
            </a:lvl1pPr>
          </a:lstStyle>
          <a:p>
            <a:r>
              <a:t>实验原理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幅值：相同或不同"/>
              <p:cNvSpPr txBox="1"/>
              <p:nvPr/>
            </p:nvSpPr>
            <p:spPr>
              <a:xfrm>
                <a:off x="1522712" y="1962884"/>
                <a:ext cx="5149242" cy="14071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l">
                  <a:defRPr sz="3400"/>
                </a:pPr>
                <a:r>
                  <a:t>波形分辨率：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𝑓𝑓𝑡</m:t>
                        </m:r>
                      </m:sub>
                    </m:sSub>
                    <m:r>
                      <a:rPr sz="4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41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𝐹𝑠</m:t>
                        </m:r>
                      </m:num>
                      <m:den>
                        <m:sSub>
                          <m:sSubPr>
                            <m:ctrlPr>
                              <a:rPr sz="41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41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sz="41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𝑓𝑓𝑡</m:t>
                            </m:r>
                          </m:sub>
                        </m:sSub>
                      </m:den>
                    </m:f>
                  </m:oMath>
                </a14:m>
                <a:endParaRPr/>
              </a:p>
            </p:txBody>
          </p:sp>
        </mc:Choice>
        <mc:Fallback>
          <p:sp>
            <p:nvSpPr>
              <p:cNvPr id="190" name="幅值：相同或不同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712" y="1962884"/>
                <a:ext cx="5149242" cy="1407125"/>
              </a:xfrm>
              <a:prstGeom prst="rect">
                <a:avLst/>
              </a:prstGeom>
              <a:blipFill>
                <a:blip r:embed="rId2"/>
                <a:stretch>
                  <a:fillRect l="-4187" r="-76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3" name="Group"/>
          <p:cNvGrpSpPr/>
          <p:nvPr/>
        </p:nvGrpSpPr>
        <p:grpSpPr>
          <a:xfrm>
            <a:off x="698498" y="800099"/>
            <a:ext cx="863604" cy="863602"/>
            <a:chOff x="-1" y="0"/>
            <a:chExt cx="863602" cy="863601"/>
          </a:xfrm>
        </p:grpSpPr>
        <p:sp>
          <p:nvSpPr>
            <p:cNvPr id="191" name="Circle"/>
            <p:cNvSpPr/>
            <p:nvPr/>
          </p:nvSpPr>
          <p:spPr>
            <a:xfrm>
              <a:off x="-2" y="-1"/>
              <a:ext cx="863604" cy="863602"/>
            </a:xfrm>
            <a:prstGeom prst="ellipse">
              <a:avLst/>
            </a:prstGeom>
            <a:solidFill>
              <a:srgbClr val="F7BA0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9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2" name="04"/>
            <p:cNvSpPr txBox="1"/>
            <p:nvPr/>
          </p:nvSpPr>
          <p:spPr>
            <a:xfrm>
              <a:off x="126471" y="195104"/>
              <a:ext cx="610658" cy="473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lnSpc>
                  <a:spcPct val="120000"/>
                </a:lnSpc>
                <a:defRPr sz="25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194" name="Line"/>
          <p:cNvSpPr/>
          <p:nvPr/>
        </p:nvSpPr>
        <p:spPr>
          <a:xfrm>
            <a:off x="912703" y="8098547"/>
            <a:ext cx="11203097" cy="1"/>
          </a:xfrm>
          <a:prstGeom prst="line">
            <a:avLst/>
          </a:prstGeom>
          <a:ln w="12700">
            <a:solidFill>
              <a:srgbClr val="A9A9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20000"/>
              </a:lnSpc>
              <a:defRPr sz="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5" name="Line"/>
          <p:cNvSpPr/>
          <p:nvPr/>
        </p:nvSpPr>
        <p:spPr>
          <a:xfrm>
            <a:off x="912703" y="8730379"/>
            <a:ext cx="11203097" cy="1"/>
          </a:xfrm>
          <a:prstGeom prst="line">
            <a:avLst/>
          </a:prstGeom>
          <a:ln w="12700">
            <a:solidFill>
              <a:srgbClr val="A9A9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20000"/>
              </a:lnSpc>
              <a:defRPr sz="2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6" name="程佩青. 数字信号处理教程[M]. 清华大学出版社有限公司, 2001."/>
          <p:cNvSpPr txBox="1"/>
          <p:nvPr/>
        </p:nvSpPr>
        <p:spPr>
          <a:xfrm>
            <a:off x="889000" y="8204913"/>
            <a:ext cx="836119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 defTabSz="584200">
              <a:lnSpc>
                <a:spcPct val="120000"/>
              </a:lnSpc>
              <a:defRPr sz="1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程佩青. 数字信号处理教程[M]. 清华大学出版社有限公司, 2001.</a:t>
            </a:r>
          </a:p>
        </p:txBody>
      </p:sp>
      <p:grpSp>
        <p:nvGrpSpPr>
          <p:cNvPr id="203" name="Group"/>
          <p:cNvGrpSpPr/>
          <p:nvPr/>
        </p:nvGrpSpPr>
        <p:grpSpPr>
          <a:xfrm>
            <a:off x="2212253" y="4401321"/>
            <a:ext cx="8991147" cy="2976921"/>
            <a:chOff x="0" y="0"/>
            <a:chExt cx="8991146" cy="2976919"/>
          </a:xfrm>
        </p:grpSpPr>
        <p:sp>
          <p:nvSpPr>
            <p:cNvPr id="197" name="Bell Curve"/>
            <p:cNvSpPr/>
            <p:nvPr/>
          </p:nvSpPr>
          <p:spPr>
            <a:xfrm>
              <a:off x="6006319" y="0"/>
              <a:ext cx="2984828" cy="2976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2165" y="20628"/>
                  </a:lnTo>
                  <a:lnTo>
                    <a:pt x="12165" y="19779"/>
                  </a:lnTo>
                  <a:lnTo>
                    <a:pt x="11626" y="19779"/>
                  </a:lnTo>
                  <a:lnTo>
                    <a:pt x="11626" y="20628"/>
                  </a:ln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1876" y="5159"/>
                  </a:moveTo>
                  <a:cubicBezTo>
                    <a:pt x="10741" y="5159"/>
                    <a:pt x="10243" y="6260"/>
                    <a:pt x="10080" y="6621"/>
                  </a:cubicBezTo>
                  <a:cubicBezTo>
                    <a:pt x="9717" y="7423"/>
                    <a:pt x="9465" y="8488"/>
                    <a:pt x="9172" y="9720"/>
                  </a:cubicBezTo>
                  <a:cubicBezTo>
                    <a:pt x="8905" y="10847"/>
                    <a:pt x="8601" y="12125"/>
                    <a:pt x="8166" y="13338"/>
                  </a:cubicBezTo>
                  <a:cubicBezTo>
                    <a:pt x="7432" y="15385"/>
                    <a:pt x="6483" y="16961"/>
                    <a:pt x="5344" y="18024"/>
                  </a:cubicBezTo>
                  <a:cubicBezTo>
                    <a:pt x="4185" y="19106"/>
                    <a:pt x="2822" y="19654"/>
                    <a:pt x="1293" y="19654"/>
                  </a:cubicBezTo>
                  <a:lnTo>
                    <a:pt x="1293" y="20410"/>
                  </a:lnTo>
                  <a:cubicBezTo>
                    <a:pt x="4654" y="20410"/>
                    <a:pt x="7277" y="18053"/>
                    <a:pt x="8876" y="13593"/>
                  </a:cubicBezTo>
                  <a:cubicBezTo>
                    <a:pt x="9325" y="12340"/>
                    <a:pt x="9634" y="11040"/>
                    <a:pt x="9906" y="9894"/>
                  </a:cubicBezTo>
                  <a:cubicBezTo>
                    <a:pt x="10433" y="7671"/>
                    <a:pt x="10849" y="5916"/>
                    <a:pt x="11876" y="5916"/>
                  </a:cubicBezTo>
                  <a:cubicBezTo>
                    <a:pt x="12815" y="5916"/>
                    <a:pt x="13161" y="7265"/>
                    <a:pt x="13648" y="9467"/>
                  </a:cubicBezTo>
                  <a:cubicBezTo>
                    <a:pt x="13935" y="10763"/>
                    <a:pt x="14259" y="12232"/>
                    <a:pt x="14842" y="13651"/>
                  </a:cubicBezTo>
                  <a:cubicBezTo>
                    <a:pt x="16579" y="17884"/>
                    <a:pt x="19106" y="20410"/>
                    <a:pt x="21600" y="20410"/>
                  </a:cubicBezTo>
                  <a:lnTo>
                    <a:pt x="21600" y="19654"/>
                  </a:lnTo>
                  <a:cubicBezTo>
                    <a:pt x="20557" y="19654"/>
                    <a:pt x="19457" y="19095"/>
                    <a:pt x="18417" y="18035"/>
                  </a:cubicBezTo>
                  <a:cubicBezTo>
                    <a:pt x="17339" y="16937"/>
                    <a:pt x="16343" y="15322"/>
                    <a:pt x="15538" y="13362"/>
                  </a:cubicBezTo>
                  <a:cubicBezTo>
                    <a:pt x="14981" y="12004"/>
                    <a:pt x="14664" y="10569"/>
                    <a:pt x="14384" y="9303"/>
                  </a:cubicBezTo>
                  <a:cubicBezTo>
                    <a:pt x="14136" y="8183"/>
                    <a:pt x="13923" y="7216"/>
                    <a:pt x="13593" y="6489"/>
                  </a:cubicBezTo>
                  <a:cubicBezTo>
                    <a:pt x="13186" y="5595"/>
                    <a:pt x="12624" y="5159"/>
                    <a:pt x="11876" y="5159"/>
                  </a:cubicBezTo>
                  <a:close/>
                  <a:moveTo>
                    <a:pt x="11626" y="6692"/>
                  </a:moveTo>
                  <a:lnTo>
                    <a:pt x="11626" y="7703"/>
                  </a:lnTo>
                  <a:lnTo>
                    <a:pt x="12165" y="7703"/>
                  </a:lnTo>
                  <a:lnTo>
                    <a:pt x="12165" y="6692"/>
                  </a:lnTo>
                  <a:lnTo>
                    <a:pt x="11626" y="6692"/>
                  </a:lnTo>
                  <a:close/>
                  <a:moveTo>
                    <a:pt x="11596" y="8905"/>
                  </a:moveTo>
                  <a:lnTo>
                    <a:pt x="11596" y="9916"/>
                  </a:lnTo>
                  <a:lnTo>
                    <a:pt x="12135" y="9916"/>
                  </a:lnTo>
                  <a:lnTo>
                    <a:pt x="12135" y="8905"/>
                  </a:lnTo>
                  <a:lnTo>
                    <a:pt x="11596" y="8905"/>
                  </a:lnTo>
                  <a:close/>
                  <a:moveTo>
                    <a:pt x="11626" y="11293"/>
                  </a:moveTo>
                  <a:lnTo>
                    <a:pt x="11626" y="12305"/>
                  </a:lnTo>
                  <a:lnTo>
                    <a:pt x="12165" y="12305"/>
                  </a:lnTo>
                  <a:lnTo>
                    <a:pt x="12165" y="11293"/>
                  </a:lnTo>
                  <a:lnTo>
                    <a:pt x="11626" y="11293"/>
                  </a:lnTo>
                  <a:close/>
                  <a:moveTo>
                    <a:pt x="11596" y="13316"/>
                  </a:moveTo>
                  <a:lnTo>
                    <a:pt x="11596" y="14327"/>
                  </a:lnTo>
                  <a:lnTo>
                    <a:pt x="12135" y="14327"/>
                  </a:lnTo>
                  <a:lnTo>
                    <a:pt x="12135" y="13316"/>
                  </a:lnTo>
                  <a:lnTo>
                    <a:pt x="11596" y="13316"/>
                  </a:lnTo>
                  <a:close/>
                  <a:moveTo>
                    <a:pt x="11626" y="15435"/>
                  </a:moveTo>
                  <a:lnTo>
                    <a:pt x="11626" y="16446"/>
                  </a:lnTo>
                  <a:lnTo>
                    <a:pt x="12165" y="16446"/>
                  </a:lnTo>
                  <a:lnTo>
                    <a:pt x="12165" y="15435"/>
                  </a:lnTo>
                  <a:lnTo>
                    <a:pt x="11626" y="15435"/>
                  </a:lnTo>
                  <a:close/>
                  <a:moveTo>
                    <a:pt x="11596" y="17590"/>
                  </a:moveTo>
                  <a:lnTo>
                    <a:pt x="11596" y="18601"/>
                  </a:lnTo>
                  <a:lnTo>
                    <a:pt x="12135" y="18601"/>
                  </a:lnTo>
                  <a:lnTo>
                    <a:pt x="12135" y="17590"/>
                  </a:lnTo>
                  <a:lnTo>
                    <a:pt x="11596" y="175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40659"/>
              <a:ext cx="3004822" cy="2895601"/>
              <a:chOff x="0" y="0"/>
              <a:chExt cx="3004820" cy="2895600"/>
            </a:xfrm>
          </p:grpSpPr>
          <p:sp>
            <p:nvSpPr>
              <p:cNvPr id="204" name="Connection Line"/>
              <p:cNvSpPr/>
              <p:nvPr/>
            </p:nvSpPr>
            <p:spPr>
              <a:xfrm>
                <a:off x="0" y="0"/>
                <a:ext cx="3004821" cy="2895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noFill/>
              <a:ln w="1270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99" name="Line"/>
              <p:cNvSpPr/>
              <p:nvPr/>
            </p:nvSpPr>
            <p:spPr>
              <a:xfrm>
                <a:off x="271403" y="858481"/>
                <a:ext cx="2398515" cy="200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08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1143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Line"/>
              <p:cNvSpPr/>
              <p:nvPr/>
            </p:nvSpPr>
            <p:spPr>
              <a:xfrm flipV="1">
                <a:off x="1470659" y="1105150"/>
                <a:ext cx="1" cy="1760818"/>
              </a:xfrm>
              <a:prstGeom prst="line">
                <a:avLst/>
              </a:prstGeom>
              <a:noFill/>
              <a:ln w="76200" cap="flat">
                <a:solidFill>
                  <a:srgbClr val="FFFFFF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02" name="Arrow"/>
            <p:cNvSpPr/>
            <p:nvPr/>
          </p:nvSpPr>
          <p:spPr>
            <a:xfrm>
              <a:off x="3655147" y="1056658"/>
              <a:ext cx="1270001" cy="863603"/>
            </a:xfrm>
            <a:prstGeom prst="rightArrow">
              <a:avLst>
                <a:gd name="adj1" fmla="val 32000"/>
                <a:gd name="adj2" fmla="val 9411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5A4F454-B0B2-1A41-BFB6-3C0E98E8A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3DFA8B9B-E175-5747-BFBA-531EB22AC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709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BBEFB1C-0FF5-BF43-A90C-77F774430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541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hape&#10;&#10;Description automatically generated">
            <a:extLst>
              <a:ext uri="{FF2B5EF4-FFF2-40B4-BE49-F238E27FC236}">
                <a16:creationId xmlns:a16="http://schemas.microsoft.com/office/drawing/2014/main" id="{0DF0C83E-DDBD-DF48-9937-C5A1C196A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265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8E55DDA-04E4-AA4F-AF49-285F8DECD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69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338</Words>
  <Application>Microsoft Macintosh PowerPoint</Application>
  <PresentationFormat>Custom</PresentationFormat>
  <Paragraphs>89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Cambria Math</vt:lpstr>
      <vt:lpstr>Helvetica</vt:lpstr>
      <vt:lpstr>Helvetica Neue</vt:lpstr>
      <vt:lpstr>Helvetica Neue Medium</vt:lpstr>
      <vt:lpstr>20_BasicBlack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huangrunhua</cp:lastModifiedBy>
  <cp:revision>5</cp:revision>
  <dcterms:modified xsi:type="dcterms:W3CDTF">2021-11-05T11:43:58Z</dcterms:modified>
</cp:coreProperties>
</file>